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76" r:id="rId3"/>
    <p:sldId id="281" r:id="rId4"/>
    <p:sldId id="278" r:id="rId5"/>
    <p:sldId id="284" r:id="rId6"/>
    <p:sldId id="275" r:id="rId7"/>
    <p:sldId id="282" r:id="rId8"/>
    <p:sldId id="283" r:id="rId9"/>
    <p:sldId id="263" r:id="rId10"/>
    <p:sldId id="264" r:id="rId11"/>
    <p:sldId id="279" r:id="rId12"/>
    <p:sldId id="274" r:id="rId13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42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Pavimento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strRef>
              <c:f>Hoja1!$A$2:$A$8</c:f>
              <c:strCache>
                <c:ptCount val="7"/>
                <c:pt idx="0">
                  <c:v>Argentina</c:v>
                </c:pt>
                <c:pt idx="1">
                  <c:v>Bolivia</c:v>
                </c:pt>
                <c:pt idx="2">
                  <c:v>Brasil</c:v>
                </c:pt>
                <c:pt idx="3">
                  <c:v>Chile</c:v>
                </c:pt>
                <c:pt idx="4">
                  <c:v>Ecuador</c:v>
                </c:pt>
                <c:pt idx="5">
                  <c:v>Paraguay</c:v>
                </c:pt>
                <c:pt idx="6">
                  <c:v>Venezuela</c:v>
                </c:pt>
              </c:strCache>
            </c:strRef>
          </c:cat>
          <c:val>
            <c:numRef>
              <c:f>Hoja1!$B$2:$B$8</c:f>
              <c:numCache>
                <c:formatCode>#,##0</c:formatCode>
                <c:ptCount val="7"/>
                <c:pt idx="0">
                  <c:v>79786</c:v>
                </c:pt>
                <c:pt idx="1">
                  <c:v>10593</c:v>
                </c:pt>
                <c:pt idx="2">
                  <c:v>213299</c:v>
                </c:pt>
                <c:pt idx="3">
                  <c:v>19556</c:v>
                </c:pt>
                <c:pt idx="4">
                  <c:v>8868</c:v>
                </c:pt>
                <c:pt idx="5">
                  <c:v>7455</c:v>
                </c:pt>
                <c:pt idx="6">
                  <c:v>43941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A1-4C53-B6E7-74F2073975B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Ripio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4000"/>
                  </a:schemeClr>
                </a:gs>
                <a:gs pos="100000">
                  <a:schemeClr val="accent2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strRef>
              <c:f>Hoja1!$A$2:$A$8</c:f>
              <c:strCache>
                <c:ptCount val="7"/>
                <c:pt idx="0">
                  <c:v>Argentina</c:v>
                </c:pt>
                <c:pt idx="1">
                  <c:v>Bolivia</c:v>
                </c:pt>
                <c:pt idx="2">
                  <c:v>Brasil</c:v>
                </c:pt>
                <c:pt idx="3">
                  <c:v>Chile</c:v>
                </c:pt>
                <c:pt idx="4">
                  <c:v>Ecuador</c:v>
                </c:pt>
                <c:pt idx="5">
                  <c:v>Paraguay</c:v>
                </c:pt>
                <c:pt idx="6">
                  <c:v>Venezuela</c:v>
                </c:pt>
              </c:strCache>
            </c:strRef>
          </c:cat>
          <c:val>
            <c:numRef>
              <c:f>Hoja1!$C$2:$C$8</c:f>
              <c:numCache>
                <c:formatCode>_(* #,##0.00_);_(* \(#,##0.00\);_(* "-"??_);_(@_)</c:formatCode>
                <c:ptCount val="7"/>
                <c:pt idx="0">
                  <c:v>39423</c:v>
                </c:pt>
                <c:pt idx="1">
                  <c:v>30641</c:v>
                </c:pt>
                <c:pt idx="2" formatCode="General">
                  <c:v>0</c:v>
                </c:pt>
                <c:pt idx="3" formatCode="General">
                  <c:v>0</c:v>
                </c:pt>
                <c:pt idx="4" formatCode="General">
                  <c:v>0</c:v>
                </c:pt>
                <c:pt idx="5" formatCode="General">
                  <c:v>867</c:v>
                </c:pt>
                <c:pt idx="6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A1-4C53-B6E7-74F2073975B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Tierra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4000"/>
                  </a:schemeClr>
                </a:gs>
                <a:gs pos="100000">
                  <a:schemeClr val="accent3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strRef>
              <c:f>Hoja1!$A$2:$A$8</c:f>
              <c:strCache>
                <c:ptCount val="7"/>
                <c:pt idx="0">
                  <c:v>Argentina</c:v>
                </c:pt>
                <c:pt idx="1">
                  <c:v>Bolivia</c:v>
                </c:pt>
                <c:pt idx="2">
                  <c:v>Brasil</c:v>
                </c:pt>
                <c:pt idx="3">
                  <c:v>Chile</c:v>
                </c:pt>
                <c:pt idx="4">
                  <c:v>Ecuador</c:v>
                </c:pt>
                <c:pt idx="5">
                  <c:v>Paraguay</c:v>
                </c:pt>
                <c:pt idx="6">
                  <c:v>Venezuela</c:v>
                </c:pt>
              </c:strCache>
            </c:strRef>
          </c:cat>
          <c:val>
            <c:numRef>
              <c:f>Hoja1!$D$2:$D$8</c:f>
              <c:numCache>
                <c:formatCode>#,##0</c:formatCode>
                <c:ptCount val="7"/>
                <c:pt idx="0">
                  <c:v>109723</c:v>
                </c:pt>
                <c:pt idx="1">
                  <c:v>46512</c:v>
                </c:pt>
                <c:pt idx="2" formatCode="General">
                  <c:v>0</c:v>
                </c:pt>
                <c:pt idx="3" formatCode="General">
                  <c:v>0</c:v>
                </c:pt>
                <c:pt idx="4" formatCode="General">
                  <c:v>0</c:v>
                </c:pt>
                <c:pt idx="5">
                  <c:v>66355</c:v>
                </c:pt>
                <c:pt idx="6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A1-4C53-B6E7-74F207397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9167712"/>
        <c:axId val="739172288"/>
      </c:barChart>
      <c:lineChart>
        <c:grouping val="standard"/>
        <c:varyColors val="0"/>
        <c:ser>
          <c:idx val="3"/>
          <c:order val="3"/>
          <c:tx>
            <c:strRef>
              <c:f>Hoja1!$E$1</c:f>
              <c:strCache>
                <c:ptCount val="1"/>
                <c:pt idx="0">
                  <c:v>Pavimento total (%)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Argentina</c:v>
                </c:pt>
                <c:pt idx="1">
                  <c:v>Bolivia</c:v>
                </c:pt>
                <c:pt idx="2">
                  <c:v>Brasil</c:v>
                </c:pt>
                <c:pt idx="3">
                  <c:v>Chile</c:v>
                </c:pt>
                <c:pt idx="4">
                  <c:v>Ecuador</c:v>
                </c:pt>
                <c:pt idx="5">
                  <c:v>Paraguay</c:v>
                </c:pt>
                <c:pt idx="6">
                  <c:v>Venezuela</c:v>
                </c:pt>
              </c:strCache>
            </c:strRef>
          </c:cat>
          <c:val>
            <c:numRef>
              <c:f>Hoja1!$E$2:$E$8</c:f>
              <c:numCache>
                <c:formatCode>0.00%</c:formatCode>
                <c:ptCount val="7"/>
                <c:pt idx="0">
                  <c:v>0.34899999999999998</c:v>
                </c:pt>
                <c:pt idx="1">
                  <c:v>0.121</c:v>
                </c:pt>
                <c:pt idx="2">
                  <c:v>0.124</c:v>
                </c:pt>
                <c:pt idx="3">
                  <c:v>0.251</c:v>
                </c:pt>
                <c:pt idx="4">
                  <c:v>0.91100000000000003</c:v>
                </c:pt>
                <c:pt idx="5" formatCode="0%">
                  <c:v>0.1</c:v>
                </c:pt>
                <c:pt idx="6">
                  <c:v>0.45800000000000002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DA1-4C53-B6E7-74F207397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9171040"/>
        <c:axId val="739162720"/>
      </c:lineChart>
      <c:catAx>
        <c:axId val="73916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739172288"/>
        <c:crosses val="autoZero"/>
        <c:auto val="1"/>
        <c:lblAlgn val="ctr"/>
        <c:lblOffset val="100"/>
        <c:noMultiLvlLbl val="0"/>
      </c:catAx>
      <c:valAx>
        <c:axId val="739172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739167712"/>
        <c:crosses val="autoZero"/>
        <c:crossBetween val="between"/>
      </c:valAx>
      <c:valAx>
        <c:axId val="739162720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739171040"/>
        <c:crosses val="max"/>
        <c:crossBetween val="between"/>
      </c:valAx>
      <c:catAx>
        <c:axId val="7391710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39162720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3460791054246866E-3"/>
                  <c:y val="0.272060700430480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003417422516845E-2"/>
                      <c:h val="0.10054786381633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805-494C-95A2-B8F2EE45C9E4}"/>
                </c:ext>
              </c:extLst>
            </c:dLbl>
            <c:dLbl>
              <c:idx val="1"/>
              <c:layout>
                <c:manualLayout>
                  <c:x val="-1.3460261122706602E-3"/>
                  <c:y val="0.314672617365375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079574096140822E-2"/>
                      <c:h val="0.103825703580562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805-494C-95A2-B8F2EE45C9E4}"/>
                </c:ext>
              </c:extLst>
            </c:dLbl>
            <c:dLbl>
              <c:idx val="2"/>
              <c:layout>
                <c:manualLayout>
                  <c:x val="2.6921052176953468E-3"/>
                  <c:y val="0.529371250970769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117652432952789E-2"/>
                      <c:h val="0.107103543344785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E805-494C-95A2-B8F2EE45C9E4}"/>
                </c:ext>
              </c:extLst>
            </c:dLbl>
            <c:dLbl>
              <c:idx val="3"/>
              <c:layout>
                <c:manualLayout>
                  <c:x val="1.2114235010435941E-2"/>
                  <c:y val="5.2445436227562606E-2"/>
                </c:manualLayout>
              </c:layout>
              <c:tx>
                <c:rich>
                  <a:bodyPr/>
                  <a:lstStyle/>
                  <a:p>
                    <a:r>
                      <a:rPr lang="en-US" sz="150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rPr>
                      <a:t>S/I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812113090358314E-2"/>
                      <c:h val="0.148748626598043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805-494C-95A2-B8F2EE45C9E4}"/>
                </c:ext>
              </c:extLst>
            </c:dLbl>
            <c:dLbl>
              <c:idx val="4"/>
              <c:layout>
                <c:manualLayout>
                  <c:x val="2.6921052176953468E-3"/>
                  <c:y val="0.22617107278017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425600208411459E-2"/>
                      <c:h val="0.110381383109007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805-494C-95A2-B8F2EE45C9E4}"/>
                </c:ext>
              </c:extLst>
            </c:dLbl>
            <c:dLbl>
              <c:idx val="5"/>
              <c:layout>
                <c:manualLayout>
                  <c:x val="4.038131329966106E-3"/>
                  <c:y val="0.357284663349079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885861331118055E-2"/>
                      <c:h val="0.120214902401675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E805-494C-95A2-B8F2EE45C9E4}"/>
                </c:ext>
              </c:extLst>
            </c:dLbl>
            <c:spPr>
              <a:noFill/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Bolivia</c:v>
                </c:pt>
                <c:pt idx="1">
                  <c:v>Chile</c:v>
                </c:pt>
                <c:pt idx="2">
                  <c:v>Ecuador</c:v>
                </c:pt>
                <c:pt idx="3">
                  <c:v>Paraguay</c:v>
                </c:pt>
                <c:pt idx="4">
                  <c:v>Uruguay</c:v>
                </c:pt>
                <c:pt idx="5">
                  <c:v>Venezuela</c:v>
                </c:pt>
              </c:strCache>
            </c:strRef>
          </c:cat>
          <c:val>
            <c:numRef>
              <c:f>Hoja1!$B$2:$B$7</c:f>
              <c:numCache>
                <c:formatCode>0.00%</c:formatCode>
                <c:ptCount val="6"/>
                <c:pt idx="0">
                  <c:v>0.59199999999999997</c:v>
                </c:pt>
                <c:pt idx="1">
                  <c:v>0.64190000000000003</c:v>
                </c:pt>
                <c:pt idx="2">
                  <c:v>0.89180000000000004</c:v>
                </c:pt>
                <c:pt idx="3" formatCode="General">
                  <c:v>0</c:v>
                </c:pt>
                <c:pt idx="4">
                  <c:v>0.51719999999999999</c:v>
                </c:pt>
                <c:pt idx="5">
                  <c:v>0.67520000000000002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05-494C-95A2-B8F2EE45C9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636284496"/>
        <c:axId val="738877120"/>
        <c:axId val="0"/>
      </c:bar3DChart>
      <c:catAx>
        <c:axId val="63628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AR"/>
          </a:p>
        </c:txPr>
        <c:crossAx val="738877120"/>
        <c:crosses val="autoZero"/>
        <c:auto val="1"/>
        <c:lblAlgn val="ctr"/>
        <c:lblOffset val="100"/>
        <c:noMultiLvlLbl val="0"/>
      </c:catAx>
      <c:valAx>
        <c:axId val="738877120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636284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3">
        <a:lumMod val="40000"/>
        <a:lumOff val="60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>
          <a:ln>
            <a:solidFill>
              <a:schemeClr val="tx1"/>
            </a:solidFill>
          </a:ln>
          <a:solidFill>
            <a:schemeClr val="tx1"/>
          </a:solidFill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a:defRPr>
      </a:pPr>
      <a:endParaRPr lang="es-A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4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1121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13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0317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69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08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9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34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4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55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73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5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0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95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5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9527" y="457200"/>
            <a:ext cx="9860998" cy="3002724"/>
          </a:xfrm>
        </p:spPr>
        <p:txBody>
          <a:bodyPr>
            <a:noAutofit/>
          </a:bodyPr>
          <a:lstStyle/>
          <a:p>
            <a:pPr algn="ctr"/>
            <a:r>
              <a:rPr lang="es-AR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AR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AR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Examen Especial:</a:t>
            </a:r>
            <a:br>
              <a:rPr lang="es-AR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AR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Informe Consolidado para </a:t>
            </a:r>
            <a:r>
              <a:rPr lang="es-AR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Relevamiento </a:t>
            </a:r>
            <a:r>
              <a:rPr lang="es-AR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Coordinado de </a:t>
            </a:r>
            <a:r>
              <a:rPr lang="es-AR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Corredores Viales </a:t>
            </a:r>
            <a:r>
              <a:rPr lang="es-AR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AR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AR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AR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Transporte </a:t>
            </a:r>
            <a:r>
              <a:rPr lang="es-AR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AR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Carga </a:t>
            </a:r>
            <a:r>
              <a:rPr lang="es-AR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AR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AR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</a:t>
            </a:r>
            <a:r>
              <a:rPr lang="es-AR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MERCOSUR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" t="8835" r="-410" b="10785"/>
          <a:stretch/>
        </p:blipFill>
        <p:spPr>
          <a:xfrm>
            <a:off x="3926702" y="4329488"/>
            <a:ext cx="5046648" cy="197243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  <a:softEdge rad="127000"/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5166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9072" y="549465"/>
            <a:ext cx="9200969" cy="1280890"/>
          </a:xfrm>
        </p:spPr>
        <p:txBody>
          <a:bodyPr>
            <a:normAutofit/>
          </a:bodyPr>
          <a:lstStyle/>
          <a:p>
            <a:r>
              <a:rPr lang="es-AR" sz="4000" spc="-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Conclusiones</a:t>
            </a:r>
            <a:endParaRPr lang="es-AR" sz="3800" spc="-1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89071" y="1189910"/>
            <a:ext cx="9200969" cy="377762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A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Debilidades: </a:t>
            </a:r>
          </a:p>
          <a:p>
            <a:pPr lvl="1" algn="just">
              <a:lnSpc>
                <a:spcPct val="150000"/>
              </a:lnSpc>
            </a:pPr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s-A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existencia de un consenso generalizado, tanto en el sector gubernamental como en el privado (transportistas, exportadores, importadores, expertos, etc.), en torno a que una parte importante de las ineficiencias que se verifican en el transporte internacional de cargas en la región encuentra su explicación en la ineficaz operatoria y en la carencia de equipamiento e infraestructura adecuada que se verifica en los pasos de </a:t>
            </a:r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frontera</a:t>
            </a:r>
          </a:p>
          <a:p>
            <a:pPr lvl="1" algn="just">
              <a:lnSpc>
                <a:spcPct val="150000"/>
              </a:lnSpc>
            </a:pPr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s-A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MERCOSUR no ha desarrollado un plan estratégico que defina la red de interconexión entre los países integrantes y sus asociados. (Si bien existe en su seno el Grupo Mercado Común, dentro del cual funciona el Subgrupo N° 5 de Transporte, este Subgrupo ha producido fundamentalmente normativas sobre seguridad vial).</a:t>
            </a:r>
          </a:p>
        </p:txBody>
      </p:sp>
    </p:spTree>
    <p:extLst>
      <p:ext uri="{BB962C8B-B14F-4D97-AF65-F5344CB8AC3E}">
        <p14:creationId xmlns:p14="http://schemas.microsoft.com/office/powerpoint/2010/main" val="91334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9072" y="366585"/>
            <a:ext cx="9863442" cy="1280890"/>
          </a:xfrm>
        </p:spPr>
        <p:txBody>
          <a:bodyPr>
            <a:normAutofit fontScale="90000"/>
          </a:bodyPr>
          <a:lstStyle/>
          <a:p>
            <a:r>
              <a:rPr lang="es-AR" sz="4000" spc="-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Propuesta de la EFS de Argentina: </a:t>
            </a:r>
            <a:r>
              <a:rPr lang="es-AR" sz="4000" spc="-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AR" sz="4000" spc="-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AR" sz="4000" spc="-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“Informe Especial Análisis </a:t>
            </a:r>
            <a:r>
              <a:rPr lang="es-AR" sz="4000" spc="-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proyectos de </a:t>
            </a:r>
            <a:r>
              <a:rPr lang="es-AR" sz="4000" spc="-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Infraestructura en Zonas de Frontera (cartera COSIPLAN)” </a:t>
            </a:r>
            <a:endParaRPr lang="es-AR" sz="3800" spc="-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89072" y="2364375"/>
            <a:ext cx="9200969" cy="376210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A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Fundamentos:</a:t>
            </a:r>
          </a:p>
          <a:p>
            <a:pPr algn="just">
              <a:lnSpc>
                <a:spcPct val="150000"/>
              </a:lnSpc>
            </a:pPr>
            <a:r>
              <a:rPr lang="es-A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Debilidad transversal identificada por Informe </a:t>
            </a:r>
            <a:r>
              <a:rPr lang="es-A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Nacional EFS de Paraguay: </a:t>
            </a:r>
            <a:r>
              <a:rPr lang="es-A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puestos </a:t>
            </a:r>
            <a:r>
              <a:rPr lang="es-A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A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frontera con déficits significativos en términos de personal </a:t>
            </a:r>
            <a:r>
              <a:rPr lang="es-A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s-A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infraestructura, parea procesar los flujos corrientes de comercio.</a:t>
            </a:r>
          </a:p>
          <a:p>
            <a:pPr algn="just">
              <a:lnSpc>
                <a:spcPct val="150000"/>
              </a:lnSpc>
            </a:pPr>
            <a:r>
              <a:rPr lang="es-A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 los países miembros de Mercosur y Asociados poseen proyectos en </a:t>
            </a:r>
            <a:r>
              <a:rPr lang="es-A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ejecución en cartera COSIPLAN, </a:t>
            </a:r>
            <a:r>
              <a:rPr lang="es-A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</a:p>
          <a:p>
            <a:pPr algn="just">
              <a:lnSpc>
                <a:spcPct val="150000"/>
              </a:lnSpc>
            </a:pPr>
            <a:r>
              <a:rPr lang="es-A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proyectos referidos poseen un importante nivel de significatividad económica</a:t>
            </a:r>
            <a:r>
              <a:rPr lang="es-A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s-A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464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534033" y="2496457"/>
            <a:ext cx="7760043" cy="1284711"/>
          </a:xfrm>
        </p:spPr>
        <p:txBody>
          <a:bodyPr>
            <a:normAutofit/>
          </a:bodyPr>
          <a:lstStyle/>
          <a:p>
            <a:r>
              <a:rPr lang="es-AR" sz="6200" spc="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¡Muchas gracias!</a:t>
            </a:r>
            <a:endParaRPr lang="es-AR" sz="6200" spc="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>
          <a:xfrm>
            <a:off x="2378677" y="4666951"/>
            <a:ext cx="8915399" cy="860400"/>
          </a:xfrm>
        </p:spPr>
        <p:txBody>
          <a:bodyPr>
            <a:noAutofit/>
          </a:bodyPr>
          <a:lstStyle/>
          <a:p>
            <a:pPr algn="ctr"/>
            <a:r>
              <a:rPr lang="es-AR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Secretaría Ejecutiva de EFSUR y Equipo EFSUR de la EFS de Argentina</a:t>
            </a:r>
          </a:p>
        </p:txBody>
      </p:sp>
    </p:spTree>
    <p:extLst>
      <p:ext uri="{BB962C8B-B14F-4D97-AF65-F5344CB8AC3E}">
        <p14:creationId xmlns:p14="http://schemas.microsoft.com/office/powerpoint/2010/main" val="948256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184" y="25613"/>
            <a:ext cx="9302828" cy="1626512"/>
          </a:xfrm>
        </p:spPr>
        <p:txBody>
          <a:bodyPr>
            <a:noAutofit/>
          </a:bodyPr>
          <a:lstStyle/>
          <a:p>
            <a:pPr algn="just"/>
            <a:r>
              <a:rPr lang="es-AR" sz="3400" spc="-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Países miembros de la Organización de las Entidades Fiscalizadores Superior de los países del Mercosur y Asociados -EFSUR-</a:t>
            </a:r>
            <a:endParaRPr lang="es-AR" sz="3400" spc="-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2880" y="1523848"/>
            <a:ext cx="7105727" cy="3307702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Auditoría General de la Nación Argentina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Contraloría General del Estado de Bolivia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Tribunal de Cuentas de la Unión de Brasil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Contraloría General de la República de Chile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Contraloría General de la República del Ecuador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Contraloría General de la República de Paraguay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Tribunal de Cuentas de Uruguay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Contraloría General de la República Bolivariana de Venezuela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124" y="1169137"/>
            <a:ext cx="1138281" cy="7094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306" y="1887748"/>
            <a:ext cx="1099099" cy="7493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7" b="659"/>
          <a:stretch/>
        </p:blipFill>
        <p:spPr>
          <a:xfrm>
            <a:off x="8380043" y="2679032"/>
            <a:ext cx="1146815" cy="6898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03"/>
          <a:stretch/>
        </p:blipFill>
        <p:spPr>
          <a:xfrm>
            <a:off x="8354149" y="3351219"/>
            <a:ext cx="1149410" cy="6256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6" r="4681"/>
          <a:stretch/>
        </p:blipFill>
        <p:spPr>
          <a:xfrm>
            <a:off x="8328992" y="3996877"/>
            <a:ext cx="1149411" cy="669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1" t="-1705"/>
          <a:stretch/>
        </p:blipFill>
        <p:spPr>
          <a:xfrm>
            <a:off x="8349882" y="4660521"/>
            <a:ext cx="1107633" cy="7085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306" y="5369120"/>
            <a:ext cx="1099097" cy="7313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194" y="6130372"/>
            <a:ext cx="1078209" cy="7174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783069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8351" y="549465"/>
            <a:ext cx="9200969" cy="1280890"/>
          </a:xfrm>
        </p:spPr>
        <p:txBody>
          <a:bodyPr>
            <a:normAutofit/>
          </a:bodyPr>
          <a:lstStyle/>
          <a:p>
            <a:pPr algn="just"/>
            <a:r>
              <a:rPr lang="es-AR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Objeto del Informe</a:t>
            </a:r>
            <a:endParaRPr lang="es-AR" sz="3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58351" y="1830355"/>
            <a:ext cx="9674353" cy="4221448"/>
          </a:xfrm>
        </p:spPr>
        <p:txBody>
          <a:bodyPr>
            <a:noAutofit/>
          </a:bodyPr>
          <a:lstStyle/>
          <a:p>
            <a:pPr lvl="1" algn="just">
              <a:lnSpc>
                <a:spcPct val="150000"/>
              </a:lnSpc>
            </a:pPr>
            <a:r>
              <a:rPr lang="es-A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Relevamiento de los Corredores Viales de Transporte de Carga de la República Argentina en interconexión con los países del Mercosur y Asociados</a:t>
            </a:r>
          </a:p>
          <a:p>
            <a:pPr marL="457200" lvl="1" indent="0" algn="just">
              <a:buNone/>
            </a:pPr>
            <a:endParaRPr lang="es-AR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endParaRPr lang="es-AR" sz="1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18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8351" y="549465"/>
            <a:ext cx="9200969" cy="1280890"/>
          </a:xfrm>
        </p:spPr>
        <p:txBody>
          <a:bodyPr>
            <a:normAutofit/>
          </a:bodyPr>
          <a:lstStyle/>
          <a:p>
            <a:pPr algn="just"/>
            <a:r>
              <a:rPr lang="es-AR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Alcances del Informe</a:t>
            </a:r>
            <a:endParaRPr lang="es-AR" sz="3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58351" y="1830355"/>
            <a:ext cx="8847163" cy="4221448"/>
          </a:xfrm>
        </p:spPr>
        <p:txBody>
          <a:bodyPr>
            <a:noAutofit/>
          </a:bodyPr>
          <a:lstStyle/>
          <a:p>
            <a:pPr algn="just"/>
            <a:r>
              <a:rPr lang="es-A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Estructura de la red vial de interconexión del MERCOSUR:</a:t>
            </a:r>
            <a:r>
              <a:rPr lang="es-A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Corredores viales en cada país, pasos de frontera, proyectos de infraestructura del sector transporte que integran el Plan Estratégico Territorial de cada país, presupuesto asignado, mecanismos gestión para la construcción y conservación del estado de los corredores.</a:t>
            </a:r>
          </a:p>
          <a:p>
            <a:pPr algn="just"/>
            <a:r>
              <a:rPr lang="es-A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Normativa de aprobación y ejecución de las obras:</a:t>
            </a:r>
            <a:r>
              <a:rPr lang="es-A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Normativa nacional, normativa del MERCOSUR, Compatibilidad y cuellos de botella de los proyectos, normas aplicables a los puntos de frontera.</a:t>
            </a:r>
          </a:p>
          <a:p>
            <a:pPr algn="just"/>
            <a:r>
              <a:rPr lang="es-A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Costos de transporte:</a:t>
            </a:r>
            <a:r>
              <a:rPr lang="es-A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peajes por tipo de carretera, tarifas, regulaciones de costos, regulaciones Mercosur, costo transporte por kilómetro.</a:t>
            </a:r>
          </a:p>
          <a:p>
            <a:pPr marL="457200" lvl="1" indent="0" algn="just">
              <a:buNone/>
            </a:pPr>
            <a:endParaRPr lang="es-A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endParaRPr lang="es-AR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90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9072" y="549465"/>
            <a:ext cx="9200969" cy="1280890"/>
          </a:xfrm>
        </p:spPr>
        <p:txBody>
          <a:bodyPr>
            <a:normAutofit fontScale="90000"/>
          </a:bodyPr>
          <a:lstStyle/>
          <a:p>
            <a:pPr algn="just"/>
            <a:r>
              <a:rPr lang="es-AR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América del Sur: Ejes de Integración y Desarrollo</a:t>
            </a:r>
            <a:endParaRPr lang="es-AR" sz="3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856" y="1998306"/>
            <a:ext cx="7884601" cy="3777622"/>
          </a:xfrm>
        </p:spPr>
        <p:txBody>
          <a:bodyPr>
            <a:noAutofit/>
          </a:bodyPr>
          <a:lstStyle/>
          <a:p>
            <a:pPr lvl="1" algn="just"/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ANDINO </a:t>
            </a:r>
            <a:r>
              <a:rPr lang="es-A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(Bolivia, Colombia, Ecuador, Perú y Venezuela</a:t>
            </a:r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lvl="1" algn="just"/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AMAZONAS </a:t>
            </a:r>
            <a:r>
              <a:rPr lang="es-A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(Brasil, Colombia, Ecuador y Perú</a:t>
            </a:r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lvl="1" algn="just"/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CAPRICORNIO </a:t>
            </a:r>
            <a:r>
              <a:rPr lang="es-A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(Argentina, Bolivia, Brasil, Chile y Paraguay</a:t>
            </a:r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lvl="1" algn="just"/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ESCUDO </a:t>
            </a:r>
            <a:r>
              <a:rPr lang="es-A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GUAYANÉS (Brasil, Guyana, </a:t>
            </a:r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Surinam </a:t>
            </a:r>
            <a:r>
              <a:rPr lang="es-A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Venezuela</a:t>
            </a:r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lvl="1" algn="just"/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HIDROVÍA </a:t>
            </a:r>
            <a:r>
              <a:rPr lang="es-A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PARAGUAY – PARANÁ (Argentina, Bolivia, Brasil, Paraguay y Uruguay</a:t>
            </a:r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lvl="1" algn="just"/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INTEROCEÁNICO </a:t>
            </a:r>
            <a:r>
              <a:rPr lang="es-A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CENTRAL (Perú, Chile, Bolivia, Paraguay y Brasil</a:t>
            </a:r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lvl="1" algn="just"/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MERCOSUR </a:t>
            </a:r>
            <a:r>
              <a:rPr lang="es-A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CHILE (Chile, Argentina, Paraguay, Uruguay y Brasil</a:t>
            </a:r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lvl="1" algn="just"/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PERÚ </a:t>
            </a:r>
            <a:r>
              <a:rPr lang="es-A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BRASIL – BOLIVIA </a:t>
            </a:r>
            <a:endParaRPr lang="es-AR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es-A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</a:t>
            </a:r>
            <a:r>
              <a:rPr lang="es-A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 (Argentina y Chile).</a:t>
            </a:r>
          </a:p>
        </p:txBody>
      </p:sp>
    </p:spTree>
    <p:extLst>
      <p:ext uri="{BB962C8B-B14F-4D97-AF65-F5344CB8AC3E}">
        <p14:creationId xmlns:p14="http://schemas.microsoft.com/office/powerpoint/2010/main" val="228058530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497" y="357481"/>
            <a:ext cx="5094514" cy="63849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Rectángulo 2"/>
          <p:cNvSpPr/>
          <p:nvPr/>
        </p:nvSpPr>
        <p:spPr>
          <a:xfrm>
            <a:off x="1665561" y="211300"/>
            <a:ext cx="2814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6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América del Sur: </a:t>
            </a:r>
            <a:endParaRPr lang="es-AR" sz="3600" dirty="0" smtClean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AR" sz="3600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AR" sz="3600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Ejes </a:t>
            </a:r>
            <a:r>
              <a:rPr lang="es-AR" sz="36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Integración y Desarrollo</a:t>
            </a:r>
          </a:p>
        </p:txBody>
      </p:sp>
    </p:spTree>
    <p:extLst>
      <p:ext uri="{BB962C8B-B14F-4D97-AF65-F5344CB8AC3E}">
        <p14:creationId xmlns:p14="http://schemas.microsoft.com/office/powerpoint/2010/main" val="190867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50061" y="1292363"/>
            <a:ext cx="9071918" cy="11070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A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 de Caminos: </a:t>
            </a:r>
            <a:r>
              <a:rPr lang="es-A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longitud total de la red de caminos de los países relevados es de 2.295.359 km. Los caminos pavimentados alcanzan 383.498 km. representando en </a:t>
            </a:r>
            <a:r>
              <a:rPr lang="es-A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promedio el 16,7% </a:t>
            </a:r>
            <a:r>
              <a:rPr lang="es-A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total, siendo evidencia del bajo nivel de rutas pavimentadas de la región.  </a:t>
            </a:r>
            <a:endParaRPr lang="es-A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702537689"/>
              </p:ext>
            </p:extLst>
          </p:nvPr>
        </p:nvGraphicFramePr>
        <p:xfrm>
          <a:off x="1990598" y="2399386"/>
          <a:ext cx="9274863" cy="4129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ángulo 9"/>
          <p:cNvSpPr/>
          <p:nvPr/>
        </p:nvSpPr>
        <p:spPr>
          <a:xfrm>
            <a:off x="1848441" y="600519"/>
            <a:ext cx="55950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4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Datos relevantes</a:t>
            </a:r>
            <a:endParaRPr lang="es-A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27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4693" y="1272871"/>
            <a:ext cx="9402712" cy="764476"/>
          </a:xfrm>
        </p:spPr>
        <p:txBody>
          <a:bodyPr>
            <a:noAutofit/>
          </a:bodyPr>
          <a:lstStyle/>
          <a:p>
            <a:pPr algn="just"/>
            <a:r>
              <a:rPr lang="es-AR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Volumen del Comercio de Argentina </a:t>
            </a:r>
            <a:r>
              <a:rPr lang="es-AR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cada uno de los países del Mercosur </a:t>
            </a:r>
            <a:br>
              <a:rPr lang="es-AR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AR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(% sobre comercio en millones de U$S)</a:t>
            </a:r>
            <a:endParaRPr lang="es-AR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013459"/>
              </p:ext>
            </p:extLst>
          </p:nvPr>
        </p:nvGraphicFramePr>
        <p:xfrm>
          <a:off x="2069432" y="2037347"/>
          <a:ext cx="9435181" cy="3874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ángulo 12"/>
          <p:cNvSpPr/>
          <p:nvPr/>
        </p:nvSpPr>
        <p:spPr>
          <a:xfrm>
            <a:off x="1787485" y="564985"/>
            <a:ext cx="55950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4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Datos relevantes</a:t>
            </a:r>
            <a:endParaRPr lang="es-A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3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9072" y="549465"/>
            <a:ext cx="9200969" cy="1280890"/>
          </a:xfrm>
        </p:spPr>
        <p:txBody>
          <a:bodyPr>
            <a:normAutofit/>
          </a:bodyPr>
          <a:lstStyle/>
          <a:p>
            <a:r>
              <a:rPr lang="es-AR" sz="4000" spc="-1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Conclusiones</a:t>
            </a:r>
            <a:endParaRPr lang="es-AR" sz="3800" spc="-1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45920" y="1406769"/>
            <a:ext cx="9875520" cy="425185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A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Fortalezas:</a:t>
            </a:r>
          </a:p>
          <a:p>
            <a:pPr lvl="1" algn="just"/>
            <a:r>
              <a:rPr lang="es-A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s-A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existencia de una red vial de interconexión entre los países del MERCOSUR, que conecta los principales puntos y posibilita el flujo de transporte de carga, y que en términos generales tiene una estructura aceptable</a:t>
            </a:r>
            <a:r>
              <a:rPr lang="es-A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1" algn="just"/>
            <a:r>
              <a:rPr lang="es-A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s-A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gradual implementación de los Centros de Control Integrado de Frontera</a:t>
            </a:r>
            <a:r>
              <a:rPr lang="es-A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1" algn="just"/>
            <a:r>
              <a:rPr lang="es-A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s-A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preocupación generalizada de los países latinoamericanos por incrementar y mejorar el comercio y los corredores asociados. (Canalizado a través de IIRSA y la creación de COSIPLAN)  </a:t>
            </a:r>
            <a:endParaRPr lang="es-AR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es-A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s-A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observada tendencia al aumento del presupuesto para el mejoramiento y acondicionamiento de los corredores.</a:t>
            </a:r>
          </a:p>
        </p:txBody>
      </p:sp>
    </p:spTree>
    <p:extLst>
      <p:ext uri="{BB962C8B-B14F-4D97-AF65-F5344CB8AC3E}">
        <p14:creationId xmlns:p14="http://schemas.microsoft.com/office/powerpoint/2010/main" val="111234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638</TotalTime>
  <Words>668</Words>
  <Application>Microsoft Office PowerPoint</Application>
  <PresentationFormat>Panorámica</PresentationFormat>
  <Paragraphs>51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Tahoma</vt:lpstr>
      <vt:lpstr>Wingdings</vt:lpstr>
      <vt:lpstr>Wingdings 3</vt:lpstr>
      <vt:lpstr>Espiral</vt:lpstr>
      <vt:lpstr> Examen Especial: Informe Consolidado para el Relevamiento Coordinado de Corredores Viales  de Transporte de Carga  en el MERCOSUR</vt:lpstr>
      <vt:lpstr>Países miembros de la Organización de las Entidades Fiscalizadores Superior de los países del Mercosur y Asociados -EFSUR-</vt:lpstr>
      <vt:lpstr>Objeto del Informe</vt:lpstr>
      <vt:lpstr>Alcances del Informe</vt:lpstr>
      <vt:lpstr>América del Sur: Ejes de Integración y Desarrollo</vt:lpstr>
      <vt:lpstr>Presentación de PowerPoint</vt:lpstr>
      <vt:lpstr>Presentación de PowerPoint</vt:lpstr>
      <vt:lpstr>Volumen del Comercio de Argentina con cada uno de los países del Mercosur  (% sobre comercio en millones de U$S)</vt:lpstr>
      <vt:lpstr>Conclusiones</vt:lpstr>
      <vt:lpstr>Conclusiones</vt:lpstr>
      <vt:lpstr>Propuesta de la EFS de Argentina:  “Informe Especial Análisis de proyectos de Infraestructura en Zonas de Frontera (cartera COSIPLAN)” </vt:lpstr>
      <vt:lpstr>¡Muchas gracias!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Consolidado para el Relevamiento Coordinado de Corredores Viales de Transporte de Carga en el MERCOSUR</dc:title>
  <dc:creator>Usuario de Windows</dc:creator>
  <cp:lastModifiedBy>PC 4</cp:lastModifiedBy>
  <cp:revision>42</cp:revision>
  <cp:lastPrinted>2017-11-17T16:19:48Z</cp:lastPrinted>
  <dcterms:created xsi:type="dcterms:W3CDTF">2017-11-09T15:02:32Z</dcterms:created>
  <dcterms:modified xsi:type="dcterms:W3CDTF">2018-08-30T16:29:39Z</dcterms:modified>
</cp:coreProperties>
</file>